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6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63" r:id="rId4"/>
    <p:sldId id="264" r:id="rId5"/>
    <p:sldId id="265" r:id="rId6"/>
    <p:sldId id="267" r:id="rId7"/>
    <p:sldId id="274" r:id="rId8"/>
    <p:sldId id="278" r:id="rId9"/>
    <p:sldId id="279" r:id="rId10"/>
    <p:sldId id="269" r:id="rId11"/>
    <p:sldId id="270" r:id="rId12"/>
    <p:sldId id="271" r:id="rId13"/>
    <p:sldId id="283" r:id="rId14"/>
    <p:sldId id="284" r:id="rId15"/>
    <p:sldId id="272" r:id="rId16"/>
    <p:sldId id="273" r:id="rId17"/>
    <p:sldId id="276" r:id="rId18"/>
    <p:sldId id="275" r:id="rId19"/>
    <p:sldId id="277" r:id="rId20"/>
    <p:sldId id="280" r:id="rId21"/>
    <p:sldId id="28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395"/>
    <a:srgbClr val="008A7D"/>
    <a:srgbClr val="C6D6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42"/>
    <p:restoredTop sz="94743"/>
  </p:normalViewPr>
  <p:slideViewPr>
    <p:cSldViewPr snapToGrid="0" snapToObjects="1">
      <p:cViewPr>
        <p:scale>
          <a:sx n="120" d="100"/>
          <a:sy n="120" d="100"/>
        </p:scale>
        <p:origin x="456" y="8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theme" Target="theme/theme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8" Type="http://schemas.openxmlformats.org/officeDocument/2006/relationships/slide" Target="slides/slide7.xml"/><Relationship Id="rId21" Type="http://schemas.openxmlformats.org/officeDocument/2006/relationships/slide" Target="slides/slide20.xml"/><Relationship Id="rId3" Type="http://schemas.openxmlformats.org/officeDocument/2006/relationships/slide" Target="slides/slide2.xml"/><Relationship Id="rId25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7" Type="http://schemas.openxmlformats.org/officeDocument/2006/relationships/slide" Target="slides/slide6.xml"/><Relationship Id="rId20" Type="http://schemas.openxmlformats.org/officeDocument/2006/relationships/slide" Target="slides/slide19.xml"/><Relationship Id="rId16" Type="http://schemas.openxmlformats.org/officeDocument/2006/relationships/slide" Target="slides/slide15.xml"/><Relationship Id="rId2" Type="http://schemas.openxmlformats.org/officeDocument/2006/relationships/slide" Target="slides/slide1.xml"/><Relationship Id="rId29" Type="http://schemas.openxmlformats.org/officeDocument/2006/relationships/customXml" Target="../customXml/item2.xml"/><Relationship Id="rId24" Type="http://schemas.openxmlformats.org/officeDocument/2006/relationships/presProps" Target="presProps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notesMaster" Target="notesMasters/notesMaster1.xml"/><Relationship Id="rId15" Type="http://schemas.openxmlformats.org/officeDocument/2006/relationships/slide" Target="slides/slide14.xml"/><Relationship Id="rId5" Type="http://schemas.openxmlformats.org/officeDocument/2006/relationships/slide" Target="slides/slide4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9" Type="http://schemas.openxmlformats.org/officeDocument/2006/relationships/slide" Target="slides/slide8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30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9991E-717D-E241-BFE7-4F27CB8BB38D}" type="datetimeFigureOut">
              <a:rPr lang="en-US" smtClean="0"/>
              <a:t>11/11/21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99FBB-9B63-5E4D-8609-7EE71EDFD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97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99FBB-9B63-5E4D-8609-7EE71EDFD8C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5164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99FBB-9B63-5E4D-8609-7EE71EDFD8C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0485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99FBB-9B63-5E4D-8609-7EE71EDFD8C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048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99FBB-9B63-5E4D-8609-7EE71EDFD8C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0485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99FBB-9B63-5E4D-8609-7EE71EDFD8C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9747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99FBB-9B63-5E4D-8609-7EE71EDFD8C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3833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99FBB-9B63-5E4D-8609-7EE71EDFD8C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0485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99FBB-9B63-5E4D-8609-7EE71EDFD8C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0485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99FBB-9B63-5E4D-8609-7EE71EDFD8C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0485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99FBB-9B63-5E4D-8609-7EE71EDFD8C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0485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99FBB-9B63-5E4D-8609-7EE71EDFD8C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048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99FBB-9B63-5E4D-8609-7EE71EDFD8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0485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99FBB-9B63-5E4D-8609-7EE71EDFD8C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342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99FBB-9B63-5E4D-8609-7EE71EDFD8C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022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99FBB-9B63-5E4D-8609-7EE71EDFD8C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048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99FBB-9B63-5E4D-8609-7EE71EDFD8C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048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99FBB-9B63-5E4D-8609-7EE71EDFD8C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048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99FBB-9B63-5E4D-8609-7EE71EDFD8C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048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99FBB-9B63-5E4D-8609-7EE71EDFD8C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048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99FBB-9B63-5E4D-8609-7EE71EDFD8C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048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99FBB-9B63-5E4D-8609-7EE71EDFD8C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030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40A59-0061-7249-A9D9-4B3BDF2D0046}" type="datetimeFigureOut">
              <a:rPr lang="en-US" smtClean="0"/>
              <a:t>11/11/21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3F7ED-CC80-6643-A867-70E5EBF4E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40A59-0061-7249-A9D9-4B3BDF2D0046}" type="datetimeFigureOut">
              <a:rPr lang="en-US" smtClean="0"/>
              <a:t>11/11/21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3F7ED-CC80-6643-A867-70E5EBF4E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40A59-0061-7249-A9D9-4B3BDF2D0046}" type="datetimeFigureOut">
              <a:rPr lang="en-US" smtClean="0"/>
              <a:t>11/11/21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3F7ED-CC80-6643-A867-70E5EBF4E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40A59-0061-7249-A9D9-4B3BDF2D0046}" type="datetimeFigureOut">
              <a:rPr lang="en-US" smtClean="0"/>
              <a:t>11/11/21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3F7ED-CC80-6643-A867-70E5EBF4E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40A59-0061-7249-A9D9-4B3BDF2D0046}" type="datetimeFigureOut">
              <a:rPr lang="en-US" smtClean="0"/>
              <a:t>11/11/21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3F7ED-CC80-6643-A867-70E5EBF4E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40A59-0061-7249-A9D9-4B3BDF2D0046}" type="datetimeFigureOut">
              <a:rPr lang="en-US" smtClean="0"/>
              <a:t>11/11/21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3F7ED-CC80-6643-A867-70E5EBF4E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40A59-0061-7249-A9D9-4B3BDF2D0046}" type="datetimeFigureOut">
              <a:rPr lang="en-US" smtClean="0"/>
              <a:t>11/11/21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3F7ED-CC80-6643-A867-70E5EBF4E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40A59-0061-7249-A9D9-4B3BDF2D0046}" type="datetimeFigureOut">
              <a:rPr lang="en-US" smtClean="0"/>
              <a:t>11/11/21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3F7ED-CC80-6643-A867-70E5EBF4E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40A59-0061-7249-A9D9-4B3BDF2D0046}" type="datetimeFigureOut">
              <a:rPr lang="en-US" smtClean="0"/>
              <a:t>11/11/21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3F7ED-CC80-6643-A867-70E5EBF4E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40A59-0061-7249-A9D9-4B3BDF2D0046}" type="datetimeFigureOut">
              <a:rPr lang="en-US" smtClean="0"/>
              <a:t>11/11/21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3F7ED-CC80-6643-A867-70E5EBF4E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40A59-0061-7249-A9D9-4B3BDF2D0046}" type="datetimeFigureOut">
              <a:rPr lang="en-US" smtClean="0"/>
              <a:t>11/11/21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3F7ED-CC80-6643-A867-70E5EBF4E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40A59-0061-7249-A9D9-4B3BDF2D0046}" type="datetimeFigureOut">
              <a:rPr lang="en-US" smtClean="0"/>
              <a:t>11/11/21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3F7ED-CC80-6643-A867-70E5EBF4E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Relationship Id="rId5" Type="http://schemas.openxmlformats.org/officeDocument/2006/relationships/image" Target="../media/image16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4.png"/><Relationship Id="rId5" Type="http://schemas.openxmlformats.org/officeDocument/2006/relationships/slide" Target="slide5.xml"/><Relationship Id="rId6" Type="http://schemas.openxmlformats.org/officeDocument/2006/relationships/image" Target="../media/image18.jpeg"/><Relationship Id="rId7" Type="http://schemas.openxmlformats.org/officeDocument/2006/relationships/slide" Target="slide6.xml"/><Relationship Id="rId8" Type="http://schemas.openxmlformats.org/officeDocument/2006/relationships/image" Target="../media/image19.jpeg"/><Relationship Id="rId9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4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1.png"/><Relationship Id="rId5" Type="http://schemas.openxmlformats.org/officeDocument/2006/relationships/image" Target="../media/image10.png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0.png"/><Relationship Id="rId1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6" Type="http://schemas.openxmlformats.org/officeDocument/2006/relationships/image" Target="../media/image25.jpeg"/><Relationship Id="rId7" Type="http://schemas.openxmlformats.org/officeDocument/2006/relationships/image" Target="../media/image26.jpeg"/><Relationship Id="rId8" Type="http://schemas.openxmlformats.org/officeDocument/2006/relationships/image" Target="../media/image27.png"/><Relationship Id="rId9" Type="http://schemas.openxmlformats.org/officeDocument/2006/relationships/image" Target="../media/image28.png"/><Relationship Id="rId10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0.png"/><Relationship Id="rId1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6" Type="http://schemas.openxmlformats.org/officeDocument/2006/relationships/image" Target="../media/image25.jpeg"/><Relationship Id="rId7" Type="http://schemas.openxmlformats.org/officeDocument/2006/relationships/image" Target="../media/image26.jpeg"/><Relationship Id="rId8" Type="http://schemas.openxmlformats.org/officeDocument/2006/relationships/image" Target="../media/image27.png"/><Relationship Id="rId9" Type="http://schemas.openxmlformats.org/officeDocument/2006/relationships/image" Target="../media/image28.png"/><Relationship Id="rId10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0.png"/><Relationship Id="rId1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6" Type="http://schemas.openxmlformats.org/officeDocument/2006/relationships/image" Target="../media/image25.jpeg"/><Relationship Id="rId7" Type="http://schemas.openxmlformats.org/officeDocument/2006/relationships/image" Target="../media/image26.jpeg"/><Relationship Id="rId8" Type="http://schemas.openxmlformats.org/officeDocument/2006/relationships/image" Target="../media/image27.png"/><Relationship Id="rId9" Type="http://schemas.openxmlformats.org/officeDocument/2006/relationships/image" Target="../media/image28.png"/><Relationship Id="rId10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0.png"/><Relationship Id="rId1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6" Type="http://schemas.openxmlformats.org/officeDocument/2006/relationships/image" Target="../media/image25.jpeg"/><Relationship Id="rId7" Type="http://schemas.openxmlformats.org/officeDocument/2006/relationships/image" Target="../media/image26.jpeg"/><Relationship Id="rId8" Type="http://schemas.openxmlformats.org/officeDocument/2006/relationships/image" Target="../media/image27.png"/><Relationship Id="rId9" Type="http://schemas.openxmlformats.org/officeDocument/2006/relationships/image" Target="../media/image28.png"/><Relationship Id="rId10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9.png"/><Relationship Id="rId1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Relationship Id="rId4" Type="http://schemas.openxmlformats.org/officeDocument/2006/relationships/image" Target="../media/image23.jpeg"/><Relationship Id="rId5" Type="http://schemas.openxmlformats.org/officeDocument/2006/relationships/image" Target="../media/image28.png"/><Relationship Id="rId6" Type="http://schemas.openxmlformats.org/officeDocument/2006/relationships/image" Target="../media/image26.jpeg"/><Relationship Id="rId7" Type="http://schemas.openxmlformats.org/officeDocument/2006/relationships/image" Target="../media/image30.png"/><Relationship Id="rId8" Type="http://schemas.openxmlformats.org/officeDocument/2006/relationships/image" Target="../media/image25.jpeg"/><Relationship Id="rId9" Type="http://schemas.openxmlformats.org/officeDocument/2006/relationships/image" Target="../media/image27.png"/><Relationship Id="rId10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1.jpe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2.jpe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" y="428"/>
            <a:ext cx="12191998" cy="6857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risty Way\Desktop\CBS Files\powerpoint elements\How safe is my school front - pp-06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2689" y="303212"/>
            <a:ext cx="4831981" cy="143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91975" y="333433"/>
            <a:ext cx="6086142" cy="217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20535" y="2468994"/>
            <a:ext cx="6520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T Walsheim Pro Medium" charset="0"/>
                <a:ea typeface="GT Walsheim Pro Medium" charset="0"/>
                <a:cs typeface="GT Walsheim Pro Medium" charset="0"/>
              </a:rPr>
              <a:t>Thinking about what makes a place safe</a:t>
            </a:r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25438" y="2646061"/>
            <a:ext cx="677482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Watch the following video …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4754" y="289079"/>
            <a:ext cx="2461584" cy="56910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" y="900716"/>
            <a:ext cx="7400264" cy="769441"/>
          </a:xfrm>
          <a:prstGeom prst="rect">
            <a:avLst/>
          </a:prstGeom>
          <a:solidFill>
            <a:srgbClr val="C6D639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2395"/>
                </a:solidFill>
                <a:latin typeface="GTWalsheimProBold" panose="02000503040000020003" pitchFamily="2" charset="0"/>
                <a:ea typeface="GT Walsheim Pro" charset="0"/>
                <a:cs typeface="GT Walsheim Pro" charset="0"/>
              </a:rPr>
              <a:t>     Drawing activity</a:t>
            </a:r>
            <a:endParaRPr lang="en-US" sz="4400" b="1" dirty="0">
              <a:solidFill>
                <a:srgbClr val="002395"/>
              </a:solidFill>
              <a:latin typeface="GTWalsheimProBold" panose="02000503040000020003" pitchFamily="2" charset="0"/>
              <a:ea typeface="GT Walsheim Pro" charset="0"/>
              <a:cs typeface="GT Walsheim Pro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69719"/>
            <a:ext cx="12192000" cy="208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59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rk illustration timelapse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>
                  <p14:fade in="250" out="25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8240"/>
            <a:ext cx="12177351" cy="68497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510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8946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4754" y="289079"/>
            <a:ext cx="2461584" cy="5691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8007" y="2047294"/>
            <a:ext cx="6995415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600"/>
              </a:spcBef>
              <a:spcAft>
                <a:spcPts val="1800"/>
              </a:spcAft>
              <a:buFont typeface="Arial" charset="0"/>
              <a:buChar char="•"/>
            </a:pPr>
            <a:r>
              <a:rPr lang="en-AU" sz="3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What has happened to the park over time?</a:t>
            </a:r>
          </a:p>
          <a:p>
            <a:pPr marL="342900" lvl="0" indent="-342900">
              <a:spcBef>
                <a:spcPts val="600"/>
              </a:spcBef>
              <a:spcAft>
                <a:spcPts val="1800"/>
              </a:spcAft>
              <a:buFont typeface="Arial" charset="0"/>
              <a:buChar char="•"/>
            </a:pPr>
            <a:r>
              <a:rPr lang="en-AU" sz="3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Does it feel safe?</a:t>
            </a:r>
            <a:endParaRPr lang="en-GB" sz="3800" b="1" dirty="0">
              <a:solidFill>
                <a:schemeClr val="tx1">
                  <a:lumMod val="75000"/>
                  <a:lumOff val="2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896464" y="2041451"/>
            <a:ext cx="6674059" cy="4255078"/>
            <a:chOff x="4075361" y="2150910"/>
            <a:chExt cx="7112635" cy="4534694"/>
          </a:xfrm>
        </p:grpSpPr>
        <p:pic>
          <p:nvPicPr>
            <p:cNvPr id="8" name="Picture 7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75361" y="3920249"/>
              <a:ext cx="3911639" cy="276535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9" name="Picture 8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619278">
              <a:off x="7281241" y="2150910"/>
              <a:ext cx="3906755" cy="276190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661" y="255187"/>
            <a:ext cx="1453874" cy="164233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20186" y="657912"/>
            <a:ext cx="4175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spcAft>
                <a:spcPts val="1800"/>
              </a:spcAft>
            </a:pPr>
            <a:r>
              <a:rPr lang="en-GB" sz="4000" b="1" dirty="0" smtClean="0">
                <a:solidFill>
                  <a:srgbClr val="008A7D"/>
                </a:solidFill>
                <a:latin typeface="Calibri" charset="0"/>
                <a:ea typeface="Calibri" charset="0"/>
                <a:cs typeface="Calibri" charset="0"/>
              </a:rPr>
              <a:t>As a class, discuss</a:t>
            </a:r>
            <a:endParaRPr lang="en-GB" sz="4000" b="1" dirty="0">
              <a:solidFill>
                <a:srgbClr val="008A7D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83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0264" y="4807593"/>
            <a:ext cx="4816074" cy="20504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4754" y="289079"/>
            <a:ext cx="2461584" cy="5691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8642" y="2232504"/>
            <a:ext cx="1110585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6088" indent="-446088">
              <a:spcBef>
                <a:spcPts val="600"/>
              </a:spcBef>
              <a:spcAft>
                <a:spcPts val="3000"/>
              </a:spcAft>
              <a:buFont typeface="Arial" charset="0"/>
              <a:buChar char="•"/>
            </a:pPr>
            <a:r>
              <a:rPr lang="en-AU" sz="3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Divide the class in half</a:t>
            </a:r>
          </a:p>
          <a:p>
            <a:pPr marL="446088" indent="-446088">
              <a:spcBef>
                <a:spcPts val="600"/>
              </a:spcBef>
              <a:spcAft>
                <a:spcPts val="3000"/>
              </a:spcAft>
              <a:buFont typeface="Arial" charset="0"/>
              <a:buChar char="•"/>
            </a:pPr>
            <a:r>
              <a:rPr lang="en-AU" sz="3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Half of the class draws a “safe yard”</a:t>
            </a:r>
          </a:p>
          <a:p>
            <a:pPr marL="446088" indent="-446088">
              <a:spcBef>
                <a:spcPts val="600"/>
              </a:spcBef>
              <a:spcAft>
                <a:spcPts val="3000"/>
              </a:spcAft>
              <a:buFont typeface="Arial" charset="0"/>
              <a:buChar char="•"/>
            </a:pPr>
            <a:r>
              <a:rPr lang="en-AU" sz="3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Half of the class draws an “unsafe yard”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83" y="265815"/>
            <a:ext cx="1451230" cy="164233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87946" y="447325"/>
            <a:ext cx="56568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spcAft>
                <a:spcPts val="1800"/>
              </a:spcAft>
            </a:pPr>
            <a:r>
              <a:rPr lang="en-AU" sz="4000" b="1" dirty="0" smtClean="0">
                <a:solidFill>
                  <a:srgbClr val="008A7D"/>
                </a:solidFill>
                <a:latin typeface="Calibri" charset="0"/>
                <a:ea typeface="Calibri" charset="0"/>
                <a:cs typeface="Calibri" charset="0"/>
              </a:rPr>
              <a:t>Drawing an imaginary school yard</a:t>
            </a:r>
            <a:endParaRPr lang="en-GB" sz="4000" b="1" dirty="0">
              <a:solidFill>
                <a:srgbClr val="008A7D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85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4754" y="289079"/>
            <a:ext cx="2461584" cy="5691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8642" y="2211238"/>
            <a:ext cx="9206986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6088" indent="-446088">
              <a:spcBef>
                <a:spcPts val="600"/>
              </a:spcBef>
              <a:spcAft>
                <a:spcPts val="6000"/>
              </a:spcAft>
              <a:buFont typeface="Arial" charset="0"/>
              <a:buChar char="•"/>
            </a:pPr>
            <a:r>
              <a:rPr lang="en-AU" sz="3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How do the school yards make you feel?</a:t>
            </a:r>
          </a:p>
          <a:p>
            <a:pPr marL="446088" indent="-446088">
              <a:spcBef>
                <a:spcPts val="600"/>
              </a:spcBef>
              <a:spcAft>
                <a:spcPts val="3000"/>
              </a:spcAft>
              <a:buFont typeface="Arial" charset="0"/>
              <a:buChar char="•"/>
            </a:pPr>
            <a:endParaRPr lang="en-AU" sz="3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marL="446088" indent="-446088">
              <a:spcBef>
                <a:spcPts val="600"/>
              </a:spcBef>
              <a:spcAft>
                <a:spcPts val="4200"/>
              </a:spcAft>
              <a:buFont typeface="Arial" charset="0"/>
              <a:buChar char="•"/>
            </a:pPr>
            <a:r>
              <a:rPr lang="en-AU" sz="3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What could be done to increase your feelings of being in a safe place?</a:t>
            </a:r>
            <a:endParaRPr lang="en-GB" sz="3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9636" y="4694360"/>
            <a:ext cx="3706701" cy="216364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661" y="265815"/>
            <a:ext cx="1453874" cy="164233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87946" y="447325"/>
            <a:ext cx="56568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spcAft>
                <a:spcPts val="1800"/>
              </a:spcAft>
            </a:pPr>
            <a:r>
              <a:rPr lang="en-GB" sz="4000" b="1" dirty="0" smtClean="0">
                <a:solidFill>
                  <a:srgbClr val="008A7D"/>
                </a:solidFill>
                <a:latin typeface="Calibri" charset="0"/>
                <a:ea typeface="Calibri" charset="0"/>
                <a:cs typeface="Calibri" charset="0"/>
              </a:rPr>
              <a:t>After looking at the illustrations</a:t>
            </a:r>
            <a:endParaRPr lang="en-GB" sz="4000" b="1" dirty="0">
              <a:solidFill>
                <a:srgbClr val="008A7D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61391" y="2922958"/>
            <a:ext cx="5841427" cy="1414335"/>
            <a:chOff x="761391" y="2922958"/>
            <a:chExt cx="5841427" cy="1414335"/>
          </a:xfrm>
        </p:grpSpPr>
        <p:sp>
          <p:nvSpPr>
            <p:cNvPr id="13" name="TextBox 12"/>
            <p:cNvSpPr txBox="1"/>
            <p:nvPr/>
          </p:nvSpPr>
          <p:spPr>
            <a:xfrm>
              <a:off x="1987945" y="3060020"/>
              <a:ext cx="4614873" cy="1277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AU" sz="3600" b="1" i="1" dirty="0" smtClean="0">
                  <a:solidFill>
                    <a:srgbClr val="002395"/>
                  </a:solidFill>
                  <a:latin typeface="Calibri" charset="0"/>
                  <a:ea typeface="Calibri" charset="0"/>
                  <a:cs typeface="Calibri" charset="0"/>
                </a:rPr>
                <a:t>I feel safe when </a:t>
              </a:r>
              <a:r>
                <a:rPr lang="mr-IN" sz="3600" b="1" i="1" dirty="0" smtClean="0">
                  <a:solidFill>
                    <a:srgbClr val="002395"/>
                  </a:solidFill>
                  <a:latin typeface="Calibri" charset="0"/>
                  <a:ea typeface="Calibri" charset="0"/>
                  <a:cs typeface="Calibri" charset="0"/>
                </a:rPr>
                <a:t>…</a:t>
              </a:r>
              <a:endParaRPr lang="en-AU" sz="3600" b="1" i="1" dirty="0" smtClean="0">
                <a:solidFill>
                  <a:srgbClr val="002395"/>
                </a:solidFill>
                <a:latin typeface="Calibri" charset="0"/>
                <a:ea typeface="Calibri" charset="0"/>
                <a:cs typeface="Calibri" charset="0"/>
              </a:endParaRPr>
            </a:p>
            <a:p>
              <a:pPr>
                <a:spcBef>
                  <a:spcPts val="600"/>
                </a:spcBef>
              </a:pPr>
              <a:r>
                <a:rPr lang="en-AU" sz="3600" b="1" i="1" dirty="0" smtClean="0">
                  <a:solidFill>
                    <a:srgbClr val="002395"/>
                  </a:solidFill>
                  <a:latin typeface="Calibri" charset="0"/>
                  <a:ea typeface="Calibri" charset="0"/>
                  <a:cs typeface="Calibri" charset="0"/>
                </a:rPr>
                <a:t>I feel unsafe when </a:t>
              </a:r>
              <a:r>
                <a:rPr lang="mr-IN" sz="3600" b="1" i="1" dirty="0" smtClean="0">
                  <a:solidFill>
                    <a:srgbClr val="002395"/>
                  </a:solidFill>
                  <a:latin typeface="Calibri" charset="0"/>
                  <a:ea typeface="Calibri" charset="0"/>
                  <a:cs typeface="Calibri" charset="0"/>
                </a:rPr>
                <a:t>…</a:t>
              </a:r>
              <a:endParaRPr lang="en-GB" sz="3600" b="1" i="1" dirty="0" smtClean="0">
                <a:solidFill>
                  <a:srgbClr val="002395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577248" flipV="1">
              <a:off x="541255" y="3143094"/>
              <a:ext cx="1379525" cy="9392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2134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25438" y="2725635"/>
            <a:ext cx="11160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When designing a safe place, there are 4 things to think about …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4754" y="289079"/>
            <a:ext cx="2461584" cy="5691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69719"/>
            <a:ext cx="12192000" cy="20882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" y="900716"/>
            <a:ext cx="8548576" cy="769441"/>
          </a:xfrm>
          <a:prstGeom prst="rect">
            <a:avLst/>
          </a:prstGeom>
          <a:solidFill>
            <a:srgbClr val="C6D639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2395"/>
                </a:solidFill>
                <a:latin typeface="GTWalsheimProBold" panose="02000503040000020003" pitchFamily="2" charset="0"/>
                <a:ea typeface="GT Walsheim Pro" charset="0"/>
                <a:cs typeface="GT Walsheim Pro" charset="0"/>
              </a:rPr>
              <a:t>     What makes a </a:t>
            </a:r>
            <a:r>
              <a:rPr lang="en-US" sz="4400" b="1" smtClean="0">
                <a:solidFill>
                  <a:srgbClr val="002395"/>
                </a:solidFill>
                <a:latin typeface="GTWalsheimProBold" panose="02000503040000020003" pitchFamily="2" charset="0"/>
                <a:ea typeface="GT Walsheim Pro" charset="0"/>
                <a:cs typeface="GT Walsheim Pro" charset="0"/>
              </a:rPr>
              <a:t>safe place</a:t>
            </a:r>
            <a:endParaRPr lang="en-US" sz="4400" b="1" dirty="0">
              <a:solidFill>
                <a:srgbClr val="002395"/>
              </a:solidFill>
              <a:latin typeface="GTWalsheimProBold" panose="02000503040000020003" pitchFamily="2" charset="0"/>
              <a:ea typeface="GT Walsheim Pro" charset="0"/>
              <a:cs typeface="GT Walsheim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52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4754" y="289079"/>
            <a:ext cx="2461584" cy="5691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87946" y="447325"/>
            <a:ext cx="5656863" cy="137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spcAft>
                <a:spcPts val="1800"/>
              </a:spcAft>
            </a:pPr>
            <a:r>
              <a:rPr lang="en-GB" sz="4000" b="1" dirty="0" smtClean="0">
                <a:solidFill>
                  <a:srgbClr val="008A7D"/>
                </a:solidFill>
                <a:latin typeface="Calibri" charset="0"/>
                <a:ea typeface="Calibri" charset="0"/>
                <a:cs typeface="Calibri" charset="0"/>
              </a:rPr>
              <a:t>Match the photos with each principle</a:t>
            </a:r>
            <a:endParaRPr lang="en-GB" sz="4000" b="1" dirty="0">
              <a:solidFill>
                <a:srgbClr val="008A7D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6148" name="Picture 4" descr="C:\Users\Kristy Way\Desktop\CBS Files\NEI135 Victoria - Neighbourhood Watch 4 Kids\Links\Images\HSIMS Images\iStock-49908122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0620" y="2294732"/>
            <a:ext cx="3032068" cy="202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Kristy Way\Desktop\CBS Files\NEI135 Victoria - Neighbourhood Watch 4 Kids\Links\Images\HSIMS Images\iStock-864615812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46289" y="4596708"/>
            <a:ext cx="3072809" cy="204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Kristy Way\Desktop\CBS Files\NEI135 Victoria - Neighbourhood Watch 4 Kids\Links\Images\HSIMS Images\iStock-904531424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50620" y="4596709"/>
            <a:ext cx="3032068" cy="204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Kristy Way\Desktop\CBS Files\NEI135 Victoria - Neighbourhood Watch 4 Kids\Links\Images\HSIMS Images\iStock-904531416.jp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46288" y="2294732"/>
            <a:ext cx="3072809" cy="202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747693" y="2521364"/>
            <a:ext cx="3989066" cy="3289665"/>
            <a:chOff x="747693" y="2521364"/>
            <a:chExt cx="3989066" cy="3289665"/>
          </a:xfrm>
        </p:grpSpPr>
        <p:sp>
          <p:nvSpPr>
            <p:cNvPr id="29" name="TextBox 28"/>
            <p:cNvSpPr txBox="1"/>
            <p:nvPr/>
          </p:nvSpPr>
          <p:spPr>
            <a:xfrm>
              <a:off x="747695" y="2521364"/>
              <a:ext cx="3989064" cy="16312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AU" sz="3600" b="1" dirty="0" smtClean="0">
                  <a:solidFill>
                    <a:srgbClr val="C6D639"/>
                  </a:solidFill>
                  <a:latin typeface="Calibri" charset="0"/>
                  <a:ea typeface="Calibri" charset="0"/>
                  <a:cs typeface="Calibri" charset="0"/>
                </a:rPr>
                <a:t>Coming and going</a:t>
              </a:r>
            </a:p>
            <a:p>
              <a:r>
                <a:rPr lang="en-AU" sz="3200" b="1" dirty="0" smtClean="0">
                  <a:solidFill>
                    <a:srgbClr val="002395"/>
                  </a:solidFill>
                  <a:latin typeface="Calibri" charset="0"/>
                  <a:ea typeface="Calibri" charset="0"/>
                  <a:cs typeface="Calibri" charset="0"/>
                </a:rPr>
                <a:t>how do people move around an area</a:t>
              </a:r>
              <a:endParaRPr lang="en-GB" sz="3200" b="1" dirty="0">
                <a:solidFill>
                  <a:srgbClr val="002395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47693" y="4333701"/>
              <a:ext cx="3989065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What signs, gates, fencing, landscaping, and paths are there to welcome, and help people find their way around confidently; or to stop people from entering private or dangerous areas?</a:t>
              </a:r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GT Walsheim Pro" charset="0"/>
                <a:ea typeface="GT Walsheim Pro" charset="0"/>
                <a:cs typeface="GT Walsheim Pro" charset="0"/>
              </a:endParaRPr>
            </a:p>
          </p:txBody>
        </p:sp>
      </p:grpSp>
      <p:cxnSp>
        <p:nvCxnSpPr>
          <p:cNvPr id="6" name="Straight Connector 5"/>
          <p:cNvCxnSpPr/>
          <p:nvPr/>
        </p:nvCxnSpPr>
        <p:spPr>
          <a:xfrm>
            <a:off x="520773" y="2656762"/>
            <a:ext cx="0" cy="1298550"/>
          </a:xfrm>
          <a:prstGeom prst="line">
            <a:avLst/>
          </a:prstGeom>
          <a:ln w="38100">
            <a:solidFill>
              <a:srgbClr val="C6D6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3304" y="2133641"/>
            <a:ext cx="569496" cy="6572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1540" y="2133640"/>
            <a:ext cx="569495" cy="65722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3304" y="4333701"/>
            <a:ext cx="569495" cy="65722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1540" y="4333700"/>
            <a:ext cx="569495" cy="6572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83" y="195483"/>
            <a:ext cx="1451230" cy="1642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09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4754" y="289079"/>
            <a:ext cx="2461584" cy="569105"/>
          </a:xfrm>
          <a:prstGeom prst="rect">
            <a:avLst/>
          </a:prstGeom>
        </p:spPr>
      </p:pic>
      <p:pic>
        <p:nvPicPr>
          <p:cNvPr id="6148" name="Picture 4" descr="C:\Users\Kristy Way\Desktop\CBS Files\NEI135 Victoria - Neighbourhood Watch 4 Kids\Links\Images\HSIMS Images\iStock-49908122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0620" y="2294732"/>
            <a:ext cx="3032068" cy="202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Kristy Way\Desktop\CBS Files\NEI135 Victoria - Neighbourhood Watch 4 Kids\Links\Images\HSIMS Images\iStock-864615812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46289" y="4596708"/>
            <a:ext cx="3072809" cy="204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Kristy Way\Desktop\CBS Files\NEI135 Victoria - Neighbourhood Watch 4 Kids\Links\Images\HSIMS Images\iStock-904531424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50620" y="4596709"/>
            <a:ext cx="3032068" cy="204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Kristy Way\Desktop\CBS Files\NEI135 Victoria - Neighbourhood Watch 4 Kids\Links\Images\HSIMS Images\iStock-904531416.jp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46288" y="2294732"/>
            <a:ext cx="3072809" cy="202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747695" y="2521364"/>
            <a:ext cx="3989064" cy="3320442"/>
            <a:chOff x="747695" y="2521364"/>
            <a:chExt cx="3989064" cy="3320442"/>
          </a:xfrm>
        </p:grpSpPr>
        <p:sp>
          <p:nvSpPr>
            <p:cNvPr id="29" name="TextBox 28"/>
            <p:cNvSpPr txBox="1"/>
            <p:nvPr/>
          </p:nvSpPr>
          <p:spPr>
            <a:xfrm>
              <a:off x="747695" y="2521364"/>
              <a:ext cx="3989064" cy="16312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AU" sz="3600" b="1" dirty="0">
                  <a:solidFill>
                    <a:srgbClr val="C6D639"/>
                  </a:solidFill>
                  <a:latin typeface="Calibri" charset="0"/>
                  <a:ea typeface="Calibri" charset="0"/>
                  <a:cs typeface="Calibri" charset="0"/>
                </a:rPr>
                <a:t>Keeping </a:t>
              </a:r>
              <a:r>
                <a:rPr lang="en-AU" sz="3600" b="1" dirty="0" smtClean="0">
                  <a:solidFill>
                    <a:srgbClr val="C6D639"/>
                  </a:solidFill>
                  <a:latin typeface="Calibri" charset="0"/>
                  <a:ea typeface="Calibri" charset="0"/>
                  <a:cs typeface="Calibri" charset="0"/>
                </a:rPr>
                <a:t>watch</a:t>
              </a:r>
            </a:p>
            <a:p>
              <a:r>
                <a:rPr lang="en-AU" sz="3200" b="1" dirty="0" smtClean="0">
                  <a:solidFill>
                    <a:srgbClr val="002395"/>
                  </a:solidFill>
                  <a:latin typeface="Calibri" charset="0"/>
                  <a:ea typeface="Calibri" charset="0"/>
                  <a:cs typeface="Calibri" charset="0"/>
                </a:rPr>
                <a:t>how </a:t>
              </a:r>
              <a:r>
                <a:rPr lang="en-AU" sz="3200" b="1" dirty="0">
                  <a:solidFill>
                    <a:srgbClr val="002395"/>
                  </a:solidFill>
                  <a:latin typeface="Calibri" charset="0"/>
                  <a:ea typeface="Calibri" charset="0"/>
                  <a:cs typeface="Calibri" charset="0"/>
                </a:rPr>
                <a:t>do people watch over an area</a:t>
              </a:r>
              <a:endParaRPr lang="en-GB" sz="3200" b="1" dirty="0">
                <a:solidFill>
                  <a:srgbClr val="002395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47695" y="4333701"/>
              <a:ext cx="3771141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AU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Is </a:t>
              </a:r>
              <a:r>
                <a:rPr lang="en-AU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the </a:t>
              </a:r>
              <a:r>
                <a:rPr lang="en-AU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area in full view so people can keep an eye on it easily? </a:t>
              </a:r>
              <a:endParaRPr lang="en-AU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AU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Are </a:t>
              </a:r>
              <a:r>
                <a:rPr lang="en-AU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trees and bushes trimmed? </a:t>
              </a:r>
              <a:endParaRPr lang="en-AU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AU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Is </a:t>
              </a:r>
              <a:r>
                <a:rPr lang="en-AU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there good lighting? </a:t>
              </a:r>
            </a:p>
          </p:txBody>
        </p:sp>
      </p:grpSp>
      <p:cxnSp>
        <p:nvCxnSpPr>
          <p:cNvPr id="6" name="Straight Connector 5"/>
          <p:cNvCxnSpPr/>
          <p:nvPr/>
        </p:nvCxnSpPr>
        <p:spPr>
          <a:xfrm>
            <a:off x="520773" y="2656762"/>
            <a:ext cx="0" cy="1298550"/>
          </a:xfrm>
          <a:prstGeom prst="line">
            <a:avLst/>
          </a:prstGeom>
          <a:ln w="38100">
            <a:solidFill>
              <a:srgbClr val="C6D6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3304" y="2133641"/>
            <a:ext cx="569496" cy="65722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1540" y="2133640"/>
            <a:ext cx="569495" cy="65722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3304" y="4333701"/>
            <a:ext cx="569495" cy="65722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1540" y="4333700"/>
            <a:ext cx="569495" cy="65722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987946" y="447325"/>
            <a:ext cx="5656863" cy="137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spcAft>
                <a:spcPts val="1800"/>
              </a:spcAft>
            </a:pPr>
            <a:r>
              <a:rPr lang="en-GB" sz="4000" b="1" dirty="0" smtClean="0">
                <a:solidFill>
                  <a:srgbClr val="008A7D"/>
                </a:solidFill>
                <a:latin typeface="Calibri" charset="0"/>
                <a:ea typeface="Calibri" charset="0"/>
                <a:cs typeface="Calibri" charset="0"/>
              </a:rPr>
              <a:t>Match the photos with each principle</a:t>
            </a:r>
            <a:endParaRPr lang="en-GB" sz="4000" b="1" dirty="0">
              <a:solidFill>
                <a:srgbClr val="008A7D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83" y="195483"/>
            <a:ext cx="1451230" cy="1642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35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4754" y="289079"/>
            <a:ext cx="2461584" cy="569105"/>
          </a:xfrm>
          <a:prstGeom prst="rect">
            <a:avLst/>
          </a:prstGeom>
        </p:spPr>
      </p:pic>
      <p:pic>
        <p:nvPicPr>
          <p:cNvPr id="6148" name="Picture 4" descr="C:\Users\Kristy Way\Desktop\CBS Files\NEI135 Victoria - Neighbourhood Watch 4 Kids\Links\Images\HSIMS Images\iStock-49908122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0620" y="2294732"/>
            <a:ext cx="3032068" cy="202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Kristy Way\Desktop\CBS Files\NEI135 Victoria - Neighbourhood Watch 4 Kids\Links\Images\HSIMS Images\iStock-864615812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46289" y="4596708"/>
            <a:ext cx="3072809" cy="204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Kristy Way\Desktop\CBS Files\NEI135 Victoria - Neighbourhood Watch 4 Kids\Links\Images\HSIMS Images\iStock-904531424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50620" y="4596709"/>
            <a:ext cx="3032068" cy="204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Kristy Way\Desktop\CBS Files\NEI135 Victoria - Neighbourhood Watch 4 Kids\Links\Images\HSIMS Images\iStock-904531416.jp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46288" y="2294732"/>
            <a:ext cx="3072809" cy="202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747695" y="2521364"/>
            <a:ext cx="3989064" cy="3474330"/>
            <a:chOff x="747695" y="2521364"/>
            <a:chExt cx="3989064" cy="3474330"/>
          </a:xfrm>
        </p:grpSpPr>
        <p:sp>
          <p:nvSpPr>
            <p:cNvPr id="29" name="TextBox 28"/>
            <p:cNvSpPr txBox="1"/>
            <p:nvPr/>
          </p:nvSpPr>
          <p:spPr>
            <a:xfrm>
              <a:off x="747695" y="2521364"/>
              <a:ext cx="3989064" cy="16312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AU" sz="3600" b="1" dirty="0">
                  <a:solidFill>
                    <a:srgbClr val="C6D639"/>
                  </a:solidFill>
                  <a:latin typeface="Calibri" charset="0"/>
                  <a:ea typeface="Calibri" charset="0"/>
                  <a:cs typeface="Calibri" charset="0"/>
                </a:rPr>
                <a:t>Showing </a:t>
              </a:r>
              <a:r>
                <a:rPr lang="en-AU" sz="3600" b="1" dirty="0" smtClean="0">
                  <a:solidFill>
                    <a:srgbClr val="C6D639"/>
                  </a:solidFill>
                  <a:latin typeface="Calibri" charset="0"/>
                  <a:ea typeface="Calibri" charset="0"/>
                  <a:cs typeface="Calibri" charset="0"/>
                </a:rPr>
                <a:t>we care</a:t>
              </a:r>
            </a:p>
            <a:p>
              <a:r>
                <a:rPr lang="en-AU" sz="3200" b="1" dirty="0" smtClean="0">
                  <a:solidFill>
                    <a:srgbClr val="002395"/>
                  </a:solidFill>
                  <a:latin typeface="Calibri" charset="0"/>
                  <a:ea typeface="Calibri" charset="0"/>
                  <a:cs typeface="Calibri" charset="0"/>
                </a:rPr>
                <a:t>how </a:t>
              </a:r>
              <a:r>
                <a:rPr lang="en-AU" sz="3200" b="1" dirty="0">
                  <a:solidFill>
                    <a:srgbClr val="002395"/>
                  </a:solidFill>
                  <a:latin typeface="Calibri" charset="0"/>
                  <a:ea typeface="Calibri" charset="0"/>
                  <a:cs typeface="Calibri" charset="0"/>
                </a:rPr>
                <a:t>do people look after an area</a:t>
              </a:r>
              <a:endParaRPr lang="en-GB" sz="3200" b="1" dirty="0">
                <a:solidFill>
                  <a:srgbClr val="002395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47695" y="4333701"/>
              <a:ext cx="3989064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AU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Is the area clean and well maintained? </a:t>
              </a:r>
              <a:endParaRPr lang="en-AU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AU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Are </a:t>
              </a:r>
              <a:r>
                <a:rPr lang="en-AU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broken windows and lights fixed</a:t>
              </a:r>
              <a:r>
                <a:rPr lang="en-AU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?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AU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Rubbish </a:t>
              </a:r>
              <a:r>
                <a:rPr lang="en-AU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bins </a:t>
              </a:r>
              <a:r>
                <a:rPr lang="en-AU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emptied?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AU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Graffiti </a:t>
              </a:r>
              <a:r>
                <a:rPr lang="en-AU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tagging cleaned </a:t>
              </a:r>
              <a:r>
                <a:rPr lang="en-AU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up?</a:t>
              </a:r>
              <a:endParaRPr lang="en-AU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6" name="Straight Connector 5"/>
          <p:cNvCxnSpPr/>
          <p:nvPr/>
        </p:nvCxnSpPr>
        <p:spPr>
          <a:xfrm>
            <a:off x="520773" y="2656762"/>
            <a:ext cx="0" cy="1298550"/>
          </a:xfrm>
          <a:prstGeom prst="line">
            <a:avLst/>
          </a:prstGeom>
          <a:ln w="38100">
            <a:solidFill>
              <a:srgbClr val="C6D6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3304" y="2133641"/>
            <a:ext cx="569496" cy="65722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1540" y="2133640"/>
            <a:ext cx="569495" cy="65722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3304" y="4333701"/>
            <a:ext cx="569495" cy="65722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1540" y="4333700"/>
            <a:ext cx="569495" cy="65722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987946" y="447325"/>
            <a:ext cx="5656863" cy="137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spcAft>
                <a:spcPts val="1800"/>
              </a:spcAft>
            </a:pPr>
            <a:r>
              <a:rPr lang="en-GB" sz="4000" b="1" dirty="0" smtClean="0">
                <a:solidFill>
                  <a:srgbClr val="008A7D"/>
                </a:solidFill>
                <a:latin typeface="Calibri" charset="0"/>
                <a:ea typeface="Calibri" charset="0"/>
                <a:cs typeface="Calibri" charset="0"/>
              </a:rPr>
              <a:t>Match the photos with each principle</a:t>
            </a:r>
            <a:endParaRPr lang="en-GB" sz="4000" b="1" dirty="0">
              <a:solidFill>
                <a:srgbClr val="008A7D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83" y="195483"/>
            <a:ext cx="1451230" cy="1642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21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4754" y="289079"/>
            <a:ext cx="2461584" cy="569105"/>
          </a:xfrm>
          <a:prstGeom prst="rect">
            <a:avLst/>
          </a:prstGeom>
        </p:spPr>
      </p:pic>
      <p:pic>
        <p:nvPicPr>
          <p:cNvPr id="6148" name="Picture 4" descr="C:\Users\Kristy Way\Desktop\CBS Files\NEI135 Victoria - Neighbourhood Watch 4 Kids\Links\Images\HSIMS Images\iStock-49908122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0620" y="2294732"/>
            <a:ext cx="3032068" cy="202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Kristy Way\Desktop\CBS Files\NEI135 Victoria - Neighbourhood Watch 4 Kids\Links\Images\HSIMS Images\iStock-864615812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46289" y="4596708"/>
            <a:ext cx="3072809" cy="204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Kristy Way\Desktop\CBS Files\NEI135 Victoria - Neighbourhood Watch 4 Kids\Links\Images\HSIMS Images\iStock-904531424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50620" y="4596709"/>
            <a:ext cx="3032068" cy="204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Kristy Way\Desktop\CBS Files\NEI135 Victoria - Neighbourhood Watch 4 Kids\Links\Images\HSIMS Images\iStock-904531416.jp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46288" y="2294732"/>
            <a:ext cx="3072809" cy="202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747695" y="2521364"/>
            <a:ext cx="3989064" cy="3043443"/>
            <a:chOff x="747695" y="2521364"/>
            <a:chExt cx="3989064" cy="3043443"/>
          </a:xfrm>
        </p:grpSpPr>
        <p:sp>
          <p:nvSpPr>
            <p:cNvPr id="29" name="TextBox 28"/>
            <p:cNvSpPr txBox="1"/>
            <p:nvPr/>
          </p:nvSpPr>
          <p:spPr>
            <a:xfrm>
              <a:off x="747695" y="2521364"/>
              <a:ext cx="3989064" cy="16312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AU" sz="3600" b="1" dirty="0">
                  <a:solidFill>
                    <a:srgbClr val="C6D639"/>
                  </a:solidFill>
                  <a:latin typeface="Calibri" charset="0"/>
                  <a:ea typeface="Calibri" charset="0"/>
                  <a:cs typeface="Calibri" charset="0"/>
                </a:rPr>
                <a:t>Having </a:t>
              </a:r>
              <a:r>
                <a:rPr lang="en-AU" sz="3600" b="1" dirty="0" smtClean="0">
                  <a:solidFill>
                    <a:srgbClr val="C6D639"/>
                  </a:solidFill>
                  <a:latin typeface="Calibri" charset="0"/>
                  <a:ea typeface="Calibri" charset="0"/>
                  <a:cs typeface="Calibri" charset="0"/>
                </a:rPr>
                <a:t>fun </a:t>
              </a:r>
            </a:p>
            <a:p>
              <a:r>
                <a:rPr lang="en-AU" sz="3200" b="1" dirty="0" smtClean="0">
                  <a:solidFill>
                    <a:srgbClr val="002395"/>
                  </a:solidFill>
                  <a:latin typeface="Calibri" charset="0"/>
                  <a:ea typeface="Calibri" charset="0"/>
                  <a:cs typeface="Calibri" charset="0"/>
                </a:rPr>
                <a:t>how </a:t>
              </a:r>
              <a:r>
                <a:rPr lang="en-AU" sz="3200" b="1" dirty="0">
                  <a:solidFill>
                    <a:srgbClr val="002395"/>
                  </a:solidFill>
                  <a:latin typeface="Calibri" charset="0"/>
                  <a:ea typeface="Calibri" charset="0"/>
                  <a:cs typeface="Calibri" charset="0"/>
                </a:rPr>
                <a:t>do people use an area in positive ways</a:t>
              </a:r>
              <a:endParaRPr lang="en-GB" sz="3200" b="1" dirty="0">
                <a:solidFill>
                  <a:srgbClr val="002395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47695" y="4333701"/>
              <a:ext cx="3771141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AU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Is there play </a:t>
              </a:r>
              <a:r>
                <a:rPr lang="en-AU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equipment?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AU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Picnic </a:t>
              </a:r>
              <a:r>
                <a:rPr lang="en-AU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tables and benches? </a:t>
              </a:r>
              <a:endParaRPr lang="en-AU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AU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Sporting </a:t>
              </a:r>
              <a:r>
                <a:rPr lang="en-AU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facilities?</a:t>
              </a:r>
            </a:p>
          </p:txBody>
        </p:sp>
      </p:grpSp>
      <p:cxnSp>
        <p:nvCxnSpPr>
          <p:cNvPr id="6" name="Straight Connector 5"/>
          <p:cNvCxnSpPr/>
          <p:nvPr/>
        </p:nvCxnSpPr>
        <p:spPr>
          <a:xfrm>
            <a:off x="520773" y="2656762"/>
            <a:ext cx="0" cy="1298550"/>
          </a:xfrm>
          <a:prstGeom prst="line">
            <a:avLst/>
          </a:prstGeom>
          <a:ln w="38100">
            <a:solidFill>
              <a:srgbClr val="C6D6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3304" y="2133641"/>
            <a:ext cx="569496" cy="65722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1540" y="2133640"/>
            <a:ext cx="569495" cy="65722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3304" y="4333701"/>
            <a:ext cx="569495" cy="65722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1540" y="4333700"/>
            <a:ext cx="569495" cy="65722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987946" y="447325"/>
            <a:ext cx="5656863" cy="137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spcAft>
                <a:spcPts val="1800"/>
              </a:spcAft>
            </a:pPr>
            <a:r>
              <a:rPr lang="en-GB" sz="4000" b="1" dirty="0" smtClean="0">
                <a:solidFill>
                  <a:srgbClr val="008A7D"/>
                </a:solidFill>
                <a:latin typeface="Calibri" charset="0"/>
                <a:ea typeface="Calibri" charset="0"/>
                <a:cs typeface="Calibri" charset="0"/>
              </a:rPr>
              <a:t>Match the photos with each principle</a:t>
            </a:r>
            <a:endParaRPr lang="en-GB" sz="4000" b="1" dirty="0">
              <a:solidFill>
                <a:srgbClr val="008A7D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83" y="195483"/>
            <a:ext cx="1451230" cy="1642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33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25438" y="2646061"/>
            <a:ext cx="71788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Look at the following photos …</a:t>
            </a:r>
            <a:endParaRPr lang="en-AU" sz="6600" b="1" dirty="0">
              <a:solidFill>
                <a:schemeClr val="tx1">
                  <a:lumMod val="75000"/>
                  <a:lumOff val="2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4754" y="289079"/>
            <a:ext cx="2461584" cy="56910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69719"/>
            <a:ext cx="12192000" cy="20882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" y="900716"/>
            <a:ext cx="7400264" cy="769441"/>
          </a:xfrm>
          <a:prstGeom prst="rect">
            <a:avLst/>
          </a:prstGeom>
          <a:solidFill>
            <a:srgbClr val="C6D639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2395"/>
                </a:solidFill>
                <a:latin typeface="GTWalsheimProBold" panose="02000503040000020003" pitchFamily="2" charset="0"/>
                <a:ea typeface="GT Walsheim Pro" charset="0"/>
                <a:cs typeface="GT Walsheim Pro" charset="0"/>
              </a:rPr>
              <a:t>     Photo activity</a:t>
            </a:r>
            <a:endParaRPr lang="en-US" sz="4400" b="1" dirty="0">
              <a:solidFill>
                <a:srgbClr val="002395"/>
              </a:solidFill>
              <a:latin typeface="GTWalsheimProBold" panose="02000503040000020003" pitchFamily="2" charset="0"/>
              <a:ea typeface="GT Walsheim Pro" charset="0"/>
              <a:cs typeface="GT Walsheim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96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4754" y="289079"/>
            <a:ext cx="2461584" cy="56910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020186" y="657912"/>
            <a:ext cx="4175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spcAft>
                <a:spcPts val="1800"/>
              </a:spcAft>
            </a:pPr>
            <a:r>
              <a:rPr lang="en-GB" sz="4000" b="1" dirty="0" smtClean="0">
                <a:solidFill>
                  <a:srgbClr val="008A7D"/>
                </a:solidFill>
                <a:latin typeface="Calibri" charset="0"/>
                <a:ea typeface="Calibri" charset="0"/>
                <a:cs typeface="Calibri" charset="0"/>
              </a:rPr>
              <a:t>Were </a:t>
            </a:r>
            <a:r>
              <a:rPr lang="en-GB" sz="4000" b="1" smtClean="0">
                <a:solidFill>
                  <a:srgbClr val="008A7D"/>
                </a:solidFill>
                <a:latin typeface="Calibri" charset="0"/>
                <a:ea typeface="Calibri" charset="0"/>
                <a:cs typeface="Calibri" charset="0"/>
              </a:rPr>
              <a:t>you correct?</a:t>
            </a:r>
            <a:endParaRPr lang="en-GB" sz="4000" b="1" dirty="0">
              <a:solidFill>
                <a:srgbClr val="008A7D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6196059" y="1930101"/>
            <a:ext cx="5958973" cy="2210359"/>
            <a:chOff x="6196059" y="1930101"/>
            <a:chExt cx="5958973" cy="2210359"/>
          </a:xfrm>
        </p:grpSpPr>
        <p:grpSp>
          <p:nvGrpSpPr>
            <p:cNvPr id="27" name="Group 26"/>
            <p:cNvGrpSpPr/>
            <p:nvPr/>
          </p:nvGrpSpPr>
          <p:grpSpPr>
            <a:xfrm>
              <a:off x="6196059" y="1930101"/>
              <a:ext cx="3390355" cy="2210359"/>
              <a:chOff x="6036564" y="1802505"/>
              <a:chExt cx="3390355" cy="2210359"/>
            </a:xfrm>
          </p:grpSpPr>
          <p:pic>
            <p:nvPicPr>
              <p:cNvPr id="6148" name="Picture 4" descr="C:\Users\Kristy Way\Desktop\CBS Files\NEI135 Victoria - Neighbourhood Watch 4 Kids\Links\Images\HSIMS Images\iStock-499081227.jpg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87560" y="1986788"/>
                <a:ext cx="3039359" cy="20260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036564" y="1802505"/>
                <a:ext cx="569495" cy="657225"/>
              </a:xfrm>
              <a:prstGeom prst="rect">
                <a:avLst/>
              </a:prstGeom>
            </p:spPr>
          </p:pic>
        </p:grpSp>
        <p:sp>
          <p:nvSpPr>
            <p:cNvPr id="42" name="TextBox 41"/>
            <p:cNvSpPr txBox="1"/>
            <p:nvPr/>
          </p:nvSpPr>
          <p:spPr>
            <a:xfrm>
              <a:off x="9940717" y="2511989"/>
              <a:ext cx="2214315" cy="12003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AU" sz="3600" b="1" dirty="0" smtClean="0">
                  <a:solidFill>
                    <a:srgbClr val="002395"/>
                  </a:solidFill>
                  <a:latin typeface="Calibri" charset="0"/>
                  <a:ea typeface="Calibri" charset="0"/>
                  <a:cs typeface="Calibri" charset="0"/>
                </a:rPr>
                <a:t>Keeping watch</a:t>
              </a:r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9823754" y="2126512"/>
              <a:ext cx="0" cy="1467293"/>
            </a:xfrm>
            <a:prstGeom prst="line">
              <a:avLst/>
            </a:prstGeom>
            <a:ln w="38100">
              <a:solidFill>
                <a:srgbClr val="C6D63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9930084" y="1964082"/>
              <a:ext cx="2214315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AU" sz="3200" b="1" dirty="0" smtClean="0">
                  <a:solidFill>
                    <a:srgbClr val="008A7D"/>
                  </a:solidFill>
                  <a:latin typeface="Calibri" charset="0"/>
                  <a:ea typeface="Calibri" charset="0"/>
                  <a:cs typeface="Calibri" charset="0"/>
                </a:rPr>
                <a:t>[Answer]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196058" y="4388775"/>
            <a:ext cx="5958974" cy="2214032"/>
            <a:chOff x="6196058" y="4388775"/>
            <a:chExt cx="5958974" cy="2214032"/>
          </a:xfrm>
        </p:grpSpPr>
        <p:grpSp>
          <p:nvGrpSpPr>
            <p:cNvPr id="30" name="Group 29"/>
            <p:cNvGrpSpPr/>
            <p:nvPr/>
          </p:nvGrpSpPr>
          <p:grpSpPr>
            <a:xfrm>
              <a:off x="6196058" y="4449584"/>
              <a:ext cx="3399238" cy="2153223"/>
              <a:chOff x="6036563" y="4385787"/>
              <a:chExt cx="3399238" cy="2153223"/>
            </a:xfrm>
          </p:grpSpPr>
          <p:pic>
            <p:nvPicPr>
              <p:cNvPr id="6151" name="Picture 7" descr="C:\Users\Kristy Way\Desktop\CBS Files\NEI135 Victoria - Neighbourhood Watch 4 Kids\Links\Images\HSIMS Images\iStock-904531416.jpg"/>
              <p:cNvPicPr>
                <a:picLocks noChangeAspect="1" noChangeArrowheads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6321312" y="4490378"/>
                <a:ext cx="3114489" cy="20486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036563" y="4385787"/>
                <a:ext cx="569495" cy="657225"/>
              </a:xfrm>
              <a:prstGeom prst="rect">
                <a:avLst/>
              </a:prstGeom>
            </p:spPr>
          </p:pic>
        </p:grpSp>
        <p:sp>
          <p:nvSpPr>
            <p:cNvPr id="50" name="TextBox 49"/>
            <p:cNvSpPr txBox="1"/>
            <p:nvPr/>
          </p:nvSpPr>
          <p:spPr>
            <a:xfrm>
              <a:off x="9940717" y="4936682"/>
              <a:ext cx="2214315" cy="12003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AU" sz="3600" b="1" smtClean="0">
                  <a:solidFill>
                    <a:srgbClr val="002395"/>
                  </a:solidFill>
                  <a:latin typeface="Calibri" charset="0"/>
                  <a:ea typeface="Calibri" charset="0"/>
                  <a:cs typeface="Calibri" charset="0"/>
                </a:rPr>
                <a:t>Having fun</a:t>
              </a:r>
              <a:endParaRPr lang="en-AU" sz="3600" b="1" dirty="0" smtClean="0">
                <a:solidFill>
                  <a:srgbClr val="002395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9823754" y="4550726"/>
              <a:ext cx="0" cy="1446028"/>
            </a:xfrm>
            <a:prstGeom prst="line">
              <a:avLst/>
            </a:prstGeom>
            <a:ln w="38100">
              <a:solidFill>
                <a:srgbClr val="C6D63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9930084" y="4388775"/>
              <a:ext cx="2214315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AU" sz="3200" b="1" dirty="0" smtClean="0">
                  <a:solidFill>
                    <a:srgbClr val="008A7D"/>
                  </a:solidFill>
                  <a:latin typeface="Calibri" charset="0"/>
                  <a:ea typeface="Calibri" charset="0"/>
                  <a:cs typeface="Calibri" charset="0"/>
                </a:rPr>
                <a:t>[Answer]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324824" y="1930101"/>
            <a:ext cx="5901765" cy="2202431"/>
            <a:chOff x="324824" y="1930101"/>
            <a:chExt cx="5901765" cy="2202431"/>
          </a:xfrm>
        </p:grpSpPr>
        <p:grpSp>
          <p:nvGrpSpPr>
            <p:cNvPr id="55" name="Group 54"/>
            <p:cNvGrpSpPr/>
            <p:nvPr/>
          </p:nvGrpSpPr>
          <p:grpSpPr>
            <a:xfrm>
              <a:off x="3895311" y="1964082"/>
              <a:ext cx="2331278" cy="1748236"/>
              <a:chOff x="3895311" y="1964082"/>
              <a:chExt cx="2331278" cy="1748236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4012274" y="2511989"/>
                <a:ext cx="2214315" cy="12003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AU" sz="3600" b="1" dirty="0" smtClean="0">
                    <a:solidFill>
                      <a:srgbClr val="002395"/>
                    </a:solidFill>
                    <a:latin typeface="Calibri" charset="0"/>
                    <a:ea typeface="Calibri" charset="0"/>
                    <a:cs typeface="Calibri" charset="0"/>
                  </a:rPr>
                  <a:t>Coming and going</a:t>
                </a:r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3895311" y="2126512"/>
                <a:ext cx="0" cy="1467293"/>
              </a:xfrm>
              <a:prstGeom prst="line">
                <a:avLst/>
              </a:prstGeom>
              <a:ln w="38100">
                <a:solidFill>
                  <a:srgbClr val="C6D6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Box 40"/>
              <p:cNvSpPr txBox="1"/>
              <p:nvPr/>
            </p:nvSpPr>
            <p:spPr>
              <a:xfrm>
                <a:off x="4001641" y="1964082"/>
                <a:ext cx="2214315" cy="58477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AU" sz="3200" b="1" dirty="0" smtClean="0">
                    <a:solidFill>
                      <a:srgbClr val="008A7D"/>
                    </a:solidFill>
                    <a:latin typeface="Calibri" charset="0"/>
                    <a:ea typeface="Calibri" charset="0"/>
                    <a:cs typeface="Calibri" charset="0"/>
                  </a:rPr>
                  <a:t>[Answer]</a:t>
                </a: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324824" y="1930101"/>
              <a:ext cx="3334668" cy="2202431"/>
              <a:chOff x="324824" y="1802505"/>
              <a:chExt cx="3334668" cy="2202431"/>
            </a:xfrm>
          </p:grpSpPr>
          <p:pic>
            <p:nvPicPr>
              <p:cNvPr id="6150" name="Picture 6" descr="C:\Users\Kristy Way\Desktop\CBS Files\NEI135 Victoria - Neighbourhood Watch 4 Kids\Links\Images\HSIMS Images\iStock-904531424.jpg"/>
              <p:cNvPicPr>
                <a:picLocks noChangeAspect="1" noChangeArrowheads="1"/>
              </p:cNvPicPr>
              <p:nvPr/>
            </p:nvPicPr>
            <p:blipFill rotWithShape="1"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627424" y="1956414"/>
                <a:ext cx="3032068" cy="204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4824" y="1802505"/>
                <a:ext cx="569496" cy="657225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354114" y="4391716"/>
            <a:ext cx="5872475" cy="2211091"/>
            <a:chOff x="354114" y="4391716"/>
            <a:chExt cx="5872475" cy="2211091"/>
          </a:xfrm>
        </p:grpSpPr>
        <p:sp>
          <p:nvSpPr>
            <p:cNvPr id="47" name="TextBox 46"/>
            <p:cNvSpPr txBox="1"/>
            <p:nvPr/>
          </p:nvSpPr>
          <p:spPr>
            <a:xfrm>
              <a:off x="4012274" y="4939623"/>
              <a:ext cx="2214315" cy="12003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AU" sz="3600" b="1" dirty="0" smtClean="0">
                  <a:solidFill>
                    <a:srgbClr val="002395"/>
                  </a:solidFill>
                  <a:latin typeface="Calibri" charset="0"/>
                  <a:ea typeface="Calibri" charset="0"/>
                  <a:cs typeface="Calibri" charset="0"/>
                </a:rPr>
                <a:t>Showing we care</a:t>
              </a:r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3895311" y="4550726"/>
              <a:ext cx="0" cy="1446028"/>
            </a:xfrm>
            <a:prstGeom prst="line">
              <a:avLst/>
            </a:prstGeom>
            <a:ln w="38100">
              <a:solidFill>
                <a:srgbClr val="C6D63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4001641" y="4391716"/>
              <a:ext cx="2214315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AU" sz="3200" b="1" dirty="0" smtClean="0">
                  <a:solidFill>
                    <a:srgbClr val="008A7D"/>
                  </a:solidFill>
                  <a:latin typeface="Calibri" charset="0"/>
                  <a:ea typeface="Calibri" charset="0"/>
                  <a:cs typeface="Calibri" charset="0"/>
                </a:rPr>
                <a:t>[Answer]</a:t>
              </a:r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354114" y="4449584"/>
              <a:ext cx="3328269" cy="2153223"/>
              <a:chOff x="354114" y="4385787"/>
              <a:chExt cx="3328269" cy="2153223"/>
            </a:xfrm>
          </p:grpSpPr>
          <p:pic>
            <p:nvPicPr>
              <p:cNvPr id="6149" name="Picture 5" descr="C:\Users\Kristy Way\Desktop\CBS Files\NEI135 Victoria - Neighbourhood Watch 4 Kids\Links\Images\HSIMS Images\iStock-864615812.jpg"/>
              <p:cNvPicPr>
                <a:picLocks noChangeAspect="1" noChangeArrowheads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9574" y="4490378"/>
                <a:ext cx="3072809" cy="20486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4114" y="4385787"/>
                <a:ext cx="569495" cy="657225"/>
              </a:xfrm>
              <a:prstGeom prst="rect">
                <a:avLst/>
              </a:prstGeom>
            </p:spPr>
          </p:pic>
        </p:grpSp>
      </p:grpSp>
      <p:pic>
        <p:nvPicPr>
          <p:cNvPr id="62" name="Picture 6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83" y="195483"/>
            <a:ext cx="1451230" cy="1642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75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2102" y="3382553"/>
            <a:ext cx="90677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The </a:t>
            </a:r>
            <a:r>
              <a:rPr lang="en-US" sz="2400" b="1" dirty="0"/>
              <a:t>How safe is my school</a:t>
            </a:r>
            <a:r>
              <a:rPr lang="en-US" sz="2400" dirty="0"/>
              <a:t> resources have been developed in partnership between </a:t>
            </a:r>
            <a:r>
              <a:rPr lang="en-US" sz="2400" dirty="0" err="1"/>
              <a:t>Neighbourhood</a:t>
            </a:r>
            <a:r>
              <a:rPr lang="en-US" sz="2400" dirty="0"/>
              <a:t> Watch Victoria and RACV.</a:t>
            </a:r>
            <a:endParaRPr lang="en-GB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4754" y="289079"/>
            <a:ext cx="2461584" cy="56910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806878" y="2144313"/>
            <a:ext cx="5613464" cy="682072"/>
            <a:chOff x="2806878" y="2144313"/>
            <a:chExt cx="5613464" cy="682072"/>
          </a:xfrm>
        </p:grpSpPr>
        <p:pic>
          <p:nvPicPr>
            <p:cNvPr id="8" name="Picture 7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06878" y="2145981"/>
              <a:ext cx="3120909" cy="680403"/>
            </a:xfrm>
            <a:prstGeom prst="rect">
              <a:avLst/>
            </a:prstGeom>
          </p:spPr>
        </p:pic>
        <p:pic>
          <p:nvPicPr>
            <p:cNvPr id="9" name="Picture 8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242" y="2144313"/>
              <a:ext cx="1181100" cy="682072"/>
            </a:xfrm>
            <a:prstGeom prst="rect">
              <a:avLst/>
            </a:prstGeom>
            <a:noFill/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69719"/>
            <a:ext cx="12192000" cy="208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4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Kristy Way\Desktop\CBS Files\NEI135 Victoria - Neighbourhood Watch 4 Kids\Links\Images\HSIMS Images\iStock-126763043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99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risty Way\Desktop\CBS Files\NEI135 Victoria - Neighbourhood Watch 4 Kids\Links\Images\HSIMS Images\iStock-109492449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33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risty Way\Desktop\CBS Files\NEI135 Victoria - Neighbourhood Watch 4 Kids\Links\Images\HSIMS Images\iStock-48509978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4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4754" y="289079"/>
            <a:ext cx="2461584" cy="56910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8943" y="2332060"/>
            <a:ext cx="1124375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6088" indent="-446088">
              <a:spcBef>
                <a:spcPts val="600"/>
              </a:spcBef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AU" sz="3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How do you feel after looking at these photos?</a:t>
            </a:r>
          </a:p>
          <a:p>
            <a:pPr marL="446088" indent="-446088">
              <a:spcBef>
                <a:spcPts val="600"/>
              </a:spcBef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AU" sz="3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 might you feel if these were your playgrounds</a:t>
            </a:r>
            <a:r>
              <a:rPr lang="en-AU" sz="3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  <a:endParaRPr lang="en-GB" sz="3800" b="1" dirty="0">
              <a:solidFill>
                <a:schemeClr val="tx1">
                  <a:lumMod val="75000"/>
                  <a:lumOff val="2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5122" name="Picture 2" descr="C:\Users\Kristy Way\Desktop\CBS Files\powerpoint elements\How safe is my school front - pp-16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911" y="4616906"/>
            <a:ext cx="10728251" cy="167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661" y="265815"/>
            <a:ext cx="1453874" cy="164233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987946" y="447325"/>
            <a:ext cx="56568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>
                <a:solidFill>
                  <a:srgbClr val="008A7D"/>
                </a:solidFill>
                <a:latin typeface="Calibri" charset="0"/>
                <a:ea typeface="Calibri" charset="0"/>
                <a:cs typeface="Calibri" charset="0"/>
              </a:rPr>
              <a:t>In groups of 3 or pairs, discuss</a:t>
            </a:r>
            <a:endParaRPr lang="en-GB" sz="4000" b="1" dirty="0">
              <a:solidFill>
                <a:srgbClr val="008A7D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24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1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4754" y="289079"/>
            <a:ext cx="2461584" cy="5691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8642" y="2332060"/>
            <a:ext cx="1110585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6088" indent="-446088">
              <a:spcBef>
                <a:spcPts val="600"/>
              </a:spcBef>
              <a:spcAft>
                <a:spcPts val="3000"/>
              </a:spcAft>
              <a:buFont typeface="Arial" charset="0"/>
              <a:buChar char="•"/>
            </a:pPr>
            <a:r>
              <a:rPr lang="en-AU" sz="3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What do you notice in each of these photos?</a:t>
            </a:r>
          </a:p>
          <a:p>
            <a:pPr marL="446088" lvl="0" indent="-446088">
              <a:spcBef>
                <a:spcPts val="600"/>
              </a:spcBef>
              <a:spcAft>
                <a:spcPts val="3000"/>
              </a:spcAft>
              <a:buFont typeface="Arial" charset="0"/>
              <a:buChar char="•"/>
            </a:pPr>
            <a:r>
              <a:rPr lang="en-AU" sz="3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Which playground would you want to play in?</a:t>
            </a:r>
            <a:endParaRPr lang="en-GB" sz="3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9636" y="4694360"/>
            <a:ext cx="3706702" cy="216364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661" y="265815"/>
            <a:ext cx="1453874" cy="164233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987946" y="447325"/>
            <a:ext cx="56568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>
                <a:solidFill>
                  <a:srgbClr val="008A7D"/>
                </a:solidFill>
                <a:latin typeface="Calibri" charset="0"/>
                <a:ea typeface="Calibri" charset="0"/>
                <a:cs typeface="Calibri" charset="0"/>
              </a:rPr>
              <a:t>In groups of 3 or pairs, discuss</a:t>
            </a:r>
            <a:endParaRPr lang="en-GB" sz="4000" b="1" dirty="0">
              <a:solidFill>
                <a:srgbClr val="008A7D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68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3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4754" y="289079"/>
            <a:ext cx="2461584" cy="5691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8642" y="2332060"/>
            <a:ext cx="94040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6088" lvl="0" indent="-446088">
              <a:spcBef>
                <a:spcPts val="600"/>
              </a:spcBef>
              <a:spcAft>
                <a:spcPts val="3000"/>
              </a:spcAft>
              <a:buFont typeface="Arial" charset="0"/>
              <a:buChar char="•"/>
            </a:pPr>
            <a:r>
              <a:rPr lang="en-AU" sz="3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Which </a:t>
            </a:r>
            <a:r>
              <a:rPr lang="en-AU" sz="3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playground would you feel safer in? </a:t>
            </a:r>
            <a:endParaRPr lang="en-GB" sz="3800" b="1" dirty="0">
              <a:solidFill>
                <a:schemeClr val="tx1">
                  <a:lumMod val="75000"/>
                  <a:lumOff val="2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marL="446088" lvl="0" indent="-446088">
              <a:spcBef>
                <a:spcPts val="600"/>
              </a:spcBef>
              <a:spcAft>
                <a:spcPts val="3000"/>
              </a:spcAft>
              <a:buFont typeface="Arial" charset="0"/>
              <a:buChar char="•"/>
            </a:pPr>
            <a:r>
              <a:rPr lang="en-AU" sz="3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What makes a school playground a safe place to play?</a:t>
            </a:r>
            <a:endParaRPr lang="en-GB" sz="3800" b="1" dirty="0">
              <a:solidFill>
                <a:schemeClr val="tx1">
                  <a:lumMod val="75000"/>
                  <a:lumOff val="2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0264" y="4807593"/>
            <a:ext cx="4816074" cy="205040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661" y="265815"/>
            <a:ext cx="1453874" cy="1642339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987946" y="447325"/>
            <a:ext cx="56568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>
                <a:solidFill>
                  <a:srgbClr val="008A7D"/>
                </a:solidFill>
                <a:latin typeface="Calibri" charset="0"/>
                <a:ea typeface="Calibri" charset="0"/>
                <a:cs typeface="Calibri" charset="0"/>
              </a:rPr>
              <a:t>In groups of 3 or pairs, discuss</a:t>
            </a:r>
            <a:endParaRPr lang="en-GB" sz="4000" b="1" dirty="0">
              <a:solidFill>
                <a:srgbClr val="008A7D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34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3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4754" y="289079"/>
            <a:ext cx="2461584" cy="5691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4560" y="2003919"/>
            <a:ext cx="708923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6088" indent="-446088">
              <a:spcBef>
                <a:spcPts val="6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AU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Discuss all the feelings you have after viewing these photos</a:t>
            </a:r>
            <a:endParaRPr lang="en-AU" sz="2600" b="1" dirty="0">
              <a:solidFill>
                <a:schemeClr val="tx1">
                  <a:lumMod val="75000"/>
                  <a:lumOff val="2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marL="446088" lvl="0" indent="-446088">
              <a:spcBef>
                <a:spcPts val="6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AU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How might you feel if these were your playgrounds?</a:t>
            </a:r>
          </a:p>
          <a:p>
            <a:pPr marL="446088" lvl="0" indent="-446088">
              <a:spcBef>
                <a:spcPts val="6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AU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Describe what you notice in each of these photos</a:t>
            </a:r>
          </a:p>
          <a:p>
            <a:pPr marL="446088" lvl="0" indent="-446088">
              <a:spcBef>
                <a:spcPts val="6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AU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Which playground would you feel safer?</a:t>
            </a:r>
          </a:p>
          <a:p>
            <a:pPr marL="446088" lvl="0" indent="-446088">
              <a:spcBef>
                <a:spcPts val="6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AU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What makes a school playground a safe place to play?</a:t>
            </a:r>
            <a:endParaRPr lang="en-GB" sz="2600" b="1" dirty="0">
              <a:solidFill>
                <a:schemeClr val="tx1">
                  <a:lumMod val="75000"/>
                  <a:lumOff val="2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8" name="Picture 2" descr="C:\Users\Kristy Way\Desktop\CBS Files\NEI135 Victoria - Neighbourhood Watch 4 Kids\Links\Images\HSIMS Images\iStock-48509978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48663" y="5018649"/>
            <a:ext cx="3835399" cy="182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Kristy Way\Desktop\CBS Files\NEI135 Victoria - Neighbourhood Watch 4 Kids\Links\Images\HSIMS Images\iStock-109492449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48663" y="3046974"/>
            <a:ext cx="3833813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Kristy Way\Desktop\CBS Files\NEI135 Victoria - Neighbourhood Watch 4 Kids\Links\Images\HSIMS Images\iStock-126763043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8662" y="1129975"/>
            <a:ext cx="3843337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2021298" y="403426"/>
            <a:ext cx="55225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 smtClean="0">
                <a:solidFill>
                  <a:srgbClr val="008A7D"/>
                </a:solidFill>
                <a:latin typeface="Calibri" charset="0"/>
                <a:ea typeface="Calibri" charset="0"/>
                <a:cs typeface="Calibri" charset="0"/>
              </a:rPr>
              <a:t>[Recap]</a:t>
            </a:r>
          </a:p>
          <a:p>
            <a:r>
              <a:rPr lang="en-AU" sz="4000" b="1" dirty="0" smtClean="0">
                <a:solidFill>
                  <a:srgbClr val="008A7D"/>
                </a:solidFill>
                <a:latin typeface="Calibri" charset="0"/>
                <a:ea typeface="Calibri" charset="0"/>
                <a:cs typeface="Calibri" charset="0"/>
              </a:rPr>
              <a:t>In </a:t>
            </a:r>
            <a:r>
              <a:rPr lang="en-AU" sz="4000" b="1" dirty="0">
                <a:solidFill>
                  <a:srgbClr val="008A7D"/>
                </a:solidFill>
                <a:latin typeface="Calibri" charset="0"/>
                <a:ea typeface="Calibri" charset="0"/>
                <a:cs typeface="Calibri" charset="0"/>
              </a:rPr>
              <a:t>groups of 3 or </a:t>
            </a:r>
            <a:r>
              <a:rPr lang="en-AU" sz="4000" b="1" dirty="0" smtClean="0">
                <a:solidFill>
                  <a:srgbClr val="008A7D"/>
                </a:solidFill>
                <a:latin typeface="Calibri" charset="0"/>
                <a:ea typeface="Calibri" charset="0"/>
                <a:cs typeface="Calibri" charset="0"/>
              </a:rPr>
              <a:t>pairs</a:t>
            </a:r>
            <a:endParaRPr lang="en-GB" sz="4000" b="1" dirty="0">
              <a:solidFill>
                <a:srgbClr val="008A7D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661" y="267813"/>
            <a:ext cx="1453874" cy="1642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04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97026482993D4DBE1ECCDC3062A5DA" ma:contentTypeVersion="12" ma:contentTypeDescription="Create a new document." ma:contentTypeScope="" ma:versionID="e54bd85708acadac766aa739fbcb5a65">
  <xsd:schema xmlns:xsd="http://www.w3.org/2001/XMLSchema" xmlns:xs="http://www.w3.org/2001/XMLSchema" xmlns:p="http://schemas.microsoft.com/office/2006/metadata/properties" xmlns:ns2="a77b0613-cb3b-41bc-8ae6-7d21dcc4270b" xmlns:ns3="6c140c11-f898-4522-bd63-9ae880f9334b" targetNamespace="http://schemas.microsoft.com/office/2006/metadata/properties" ma:root="true" ma:fieldsID="3976531266dc8c48ede78467f4f4e776" ns2:_="" ns3:_="">
    <xsd:import namespace="a77b0613-cb3b-41bc-8ae6-7d21dcc4270b"/>
    <xsd:import namespace="6c140c11-f898-4522-bd63-9ae880f9334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7b0613-cb3b-41bc-8ae6-7d21dcc427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36625ca7-c15b-456d-b8d0-c25b748c34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140c11-f898-4522-bd63-9ae880f9334b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c1b963af-d38a-4349-a65c-4a4669a31473}" ma:internalName="TaxCatchAll" ma:showField="CatchAllData" ma:web="6c140c11-f898-4522-bd63-9ae880f9334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77b0613-cb3b-41bc-8ae6-7d21dcc4270b">
      <Terms xmlns="http://schemas.microsoft.com/office/infopath/2007/PartnerControls"/>
    </lcf76f155ced4ddcb4097134ff3c332f>
    <TaxCatchAll xmlns="6c140c11-f898-4522-bd63-9ae880f9334b" xsi:nil="true"/>
  </documentManagement>
</p:properties>
</file>

<file path=customXml/itemProps1.xml><?xml version="1.0" encoding="utf-8"?>
<ds:datastoreItem xmlns:ds="http://schemas.openxmlformats.org/officeDocument/2006/customXml" ds:itemID="{EC828A22-01C6-4093-BBC6-7A8C43A3F5AB}"/>
</file>

<file path=customXml/itemProps2.xml><?xml version="1.0" encoding="utf-8"?>
<ds:datastoreItem xmlns:ds="http://schemas.openxmlformats.org/officeDocument/2006/customXml" ds:itemID="{D502052C-4549-4CB0-8AB6-45291A352AB0}"/>
</file>

<file path=customXml/itemProps3.xml><?xml version="1.0" encoding="utf-8"?>
<ds:datastoreItem xmlns:ds="http://schemas.openxmlformats.org/officeDocument/2006/customXml" ds:itemID="{AB1F4F36-2952-4362-A712-C1817EFB4A09}"/>
</file>

<file path=docProps/app.xml><?xml version="1.0" encoding="utf-8"?>
<Properties xmlns="http://schemas.openxmlformats.org/officeDocument/2006/extended-properties" xmlns:vt="http://schemas.openxmlformats.org/officeDocument/2006/docPropsVTypes">
  <TotalTime>728</TotalTime>
  <Words>500</Words>
  <Application>Microsoft Macintosh PowerPoint</Application>
  <PresentationFormat>Widescreen</PresentationFormat>
  <Paragraphs>90</Paragraphs>
  <Slides>21</Slides>
  <Notes>21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Calibri</vt:lpstr>
      <vt:lpstr>Calibri Light</vt:lpstr>
      <vt:lpstr>GT Walsheim Pro</vt:lpstr>
      <vt:lpstr>GT Walsheim Pro Medium</vt:lpstr>
      <vt:lpstr>GTWalsheimProBold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106</cp:revision>
  <dcterms:created xsi:type="dcterms:W3CDTF">2021-09-25T03:41:04Z</dcterms:created>
  <dcterms:modified xsi:type="dcterms:W3CDTF">2021-11-11T05:51:15Z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0x0101005D97026482993D4DBE1ECCDC3062A5DA</vt:lpwstr>
  </property>
</Properties>
</file>